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9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BEFF"/>
    <a:srgbClr val="336699"/>
    <a:srgbClr val="054C8D"/>
    <a:srgbClr val="3399FF"/>
    <a:srgbClr val="076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6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6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283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3893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652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8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047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27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3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3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47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08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61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06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05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21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0097139-A65E-4ABA-B57D-13D32461DCE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03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2491531" y="3842150"/>
            <a:ext cx="7381048" cy="1253991"/>
          </a:xfrm>
          <a:prstGeom prst="round2DiagRect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 flipH="1" flipV="1">
            <a:off x="9913751" y="212157"/>
            <a:ext cx="2060135" cy="1820411"/>
          </a:xfrm>
          <a:prstGeom prst="rt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41857" y="2296285"/>
            <a:ext cx="9313878" cy="1250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ПОЛОЖЕНИЕ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федеральном государственном контроле (надзоре) в области торгового мореплавания и внутреннего водного транспорта,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утв. Постановлением Правительства РФ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 29 июня 2021 г. № 1047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 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529733" y="675570"/>
            <a:ext cx="9138126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НАДЗОРУ В СФЕРЕ ТРАНСПОРТА 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(РОСТРАНСНАДЗОР)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МЕЖРЕГИОНАЛЬНОЕ ТЕРРИТОРИАЛЬНОЕ УПРАВЛЕНИЕ ФЕДЕРАЛЬНОЙ СЛУЖБЫ ПО НАДЗОРУ 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ТРАНСПОРТА ПО ДАЛЬНЕВОСТОЧНОМУ ФЕДЕРАЛЬНОМУ ОКРУГУ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(МТУ РОСТРАНСНАДЗОРА ПО ДФО)</a:t>
            </a:r>
          </a:p>
          <a:p>
            <a:pPr>
              <a:spcBef>
                <a:spcPts val="0"/>
              </a:spcBef>
            </a:pPr>
            <a:endParaRPr lang="ru-RU" sz="12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2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ый треугольник 14"/>
          <p:cNvSpPr/>
          <p:nvPr/>
        </p:nvSpPr>
        <p:spPr>
          <a:xfrm flipH="1" flipV="1">
            <a:off x="10063087" y="404691"/>
            <a:ext cx="1708340" cy="1509552"/>
          </a:xfrm>
          <a:prstGeom prst="rtTriangle">
            <a:avLst/>
          </a:prstGeom>
          <a:noFill/>
          <a:ln w="1905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/>
          <p:cNvSpPr/>
          <p:nvPr/>
        </p:nvSpPr>
        <p:spPr>
          <a:xfrm flipH="1" flipV="1">
            <a:off x="9872578" y="584881"/>
            <a:ext cx="1708340" cy="1509552"/>
          </a:xfrm>
          <a:prstGeom prst="rtTriangle">
            <a:avLst/>
          </a:prstGeom>
          <a:noFill/>
          <a:ln w="1905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18981" y="3961057"/>
            <a:ext cx="83596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6000" b="1" i="1" dirty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Предостережение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281806" y="3990679"/>
            <a:ext cx="7415867" cy="1253991"/>
          </a:xfrm>
          <a:prstGeom prst="round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591917" y="5749945"/>
            <a:ext cx="43819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Выполнено по заказу МТУ Ространснадзора по ДФО</a:t>
            </a:r>
          </a:p>
          <a:p>
            <a:pPr algn="r"/>
            <a: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студенткой </a:t>
            </a:r>
            <a:r>
              <a:rPr lang="ru-RU" sz="1400" b="1" i="1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ВГУЭС Гомзяковой </a:t>
            </a:r>
            <a: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 М. 2022</a:t>
            </a:r>
          </a:p>
        </p:txBody>
      </p:sp>
    </p:spTree>
    <p:extLst>
      <p:ext uri="{BB962C8B-B14F-4D97-AF65-F5344CB8AC3E}">
        <p14:creationId xmlns:p14="http://schemas.microsoft.com/office/powerpoint/2010/main" val="1904604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10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507459" y="366099"/>
            <a:ext cx="8078900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73069" y="485742"/>
            <a:ext cx="7890675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и формы направления Предостережения [ППРФ № 166, ст. 6]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736996" y="500804"/>
            <a:ext cx="8099325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96598" y="2031292"/>
            <a:ext cx="8622981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в бумажном виде </a:t>
            </a:r>
            <a:r>
              <a:rPr lang="ru-RU" sz="2200" dirty="0">
                <a:solidFill>
                  <a:srgbClr val="7DBEFF"/>
                </a:solidFill>
              </a:rPr>
              <a:t>заказным почтовым отправлением с уведомлением о вручении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в виде </a:t>
            </a:r>
            <a:r>
              <a:rPr lang="ru-RU" sz="2200" dirty="0">
                <a:solidFill>
                  <a:srgbClr val="7DBEFF"/>
                </a:solidFill>
              </a:rPr>
              <a:t>электронного документа, подписанного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усиленной квалифицированной электронной подписью лица, принявшего решение о направлении предостережения;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посредством федеральной государственной информационной системы "</a:t>
            </a:r>
            <a:r>
              <a:rPr lang="ru-RU" sz="2200" dirty="0">
                <a:solidFill>
                  <a:srgbClr val="7DBEFF"/>
                </a:solidFill>
              </a:rPr>
              <a:t>Единый портал государственных и муниципальных услуг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";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иным доступным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для ЮЛ, ИП </a:t>
            </a:r>
            <a:r>
              <a:rPr lang="ru-RU" sz="2200" dirty="0">
                <a:solidFill>
                  <a:srgbClr val="7DBEFF"/>
                </a:solidFill>
              </a:rPr>
              <a:t>способом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0" name="Прямоугольный треугольник 39"/>
          <p:cNvSpPr/>
          <p:nvPr/>
        </p:nvSpPr>
        <p:spPr>
          <a:xfrm rot="14100000">
            <a:off x="-413" y="2672438"/>
            <a:ext cx="2341763" cy="1796531"/>
          </a:xfrm>
          <a:prstGeom prst="rt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/>
        </p:nvSpPr>
        <p:spPr>
          <a:xfrm rot="7500000" flipV="1">
            <a:off x="-360217" y="3471318"/>
            <a:ext cx="2341763" cy="1796531"/>
          </a:xfrm>
          <a:prstGeom prst="rt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ый треугольник 38"/>
          <p:cNvSpPr/>
          <p:nvPr/>
        </p:nvSpPr>
        <p:spPr>
          <a:xfrm rot="14100000">
            <a:off x="-206386" y="3154293"/>
            <a:ext cx="2341763" cy="1796531"/>
          </a:xfrm>
          <a:prstGeom prst="rtTriangl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ый треугольник 19"/>
          <p:cNvSpPr/>
          <p:nvPr/>
        </p:nvSpPr>
        <p:spPr>
          <a:xfrm rot="7500000" flipV="1">
            <a:off x="236524" y="3035385"/>
            <a:ext cx="2341763" cy="1796531"/>
          </a:xfrm>
          <a:prstGeom prst="rtTriangl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07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11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507459" y="366099"/>
            <a:ext cx="8078900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73069" y="485742"/>
            <a:ext cx="7890675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рассмотрения ЮЛ, ИП Предостережения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736996" y="500804"/>
            <a:ext cx="8099325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7127" y="2660453"/>
            <a:ext cx="676749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</a:rPr>
              <a:t>информирование надзорного органа о принятых мерах </a:t>
            </a:r>
            <a:r>
              <a:rPr lang="ru-RU" sz="2400" dirty="0">
                <a:solidFill>
                  <a:srgbClr val="7DBEFF"/>
                </a:solidFill>
              </a:rPr>
              <a:t>[ППРФ от 16.04.2021 </a:t>
            </a:r>
            <a:br>
              <a:rPr lang="ru-RU" sz="2400" dirty="0">
                <a:solidFill>
                  <a:srgbClr val="7DBEFF"/>
                </a:solidFill>
              </a:rPr>
            </a:br>
            <a:r>
              <a:rPr lang="ru-RU" sz="2400" dirty="0">
                <a:solidFill>
                  <a:srgbClr val="7DBEFF"/>
                </a:solidFill>
              </a:rPr>
              <a:t>№ 166, ст. 6];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</a:rPr>
              <a:t>возражение в течение 7 рабочих дней со дня получения Предостережения </a:t>
            </a:r>
            <a:r>
              <a:rPr lang="ru-RU" sz="2400" dirty="0">
                <a:solidFill>
                  <a:srgbClr val="7DBEFF"/>
                </a:solidFill>
              </a:rPr>
              <a:t>[ППРФ 29.06.2021 № 1047, ст. 34, 35].</a:t>
            </a:r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9344266" y="2848660"/>
            <a:ext cx="1989301" cy="1547055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8698354" y="2575209"/>
            <a:ext cx="1989301" cy="1547055"/>
          </a:xfrm>
          <a:prstGeom prst="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033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12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50319" y="379417"/>
            <a:ext cx="8078900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44431" y="473656"/>
            <a:ext cx="7890675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возражения на Предостережение [ППРФ № 1047]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424666" y="499060"/>
            <a:ext cx="8099325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7181" y="2138628"/>
            <a:ext cx="96880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в течение </a:t>
            </a:r>
            <a:r>
              <a:rPr lang="ru-RU" sz="2200" dirty="0">
                <a:solidFill>
                  <a:srgbClr val="7DBEFF"/>
                </a:solidFill>
              </a:rPr>
              <a:t>7 рабочих дней со дня получения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Предостережения </a:t>
            </a:r>
            <a:r>
              <a:rPr lang="ru-RU" sz="2200" dirty="0">
                <a:solidFill>
                  <a:srgbClr val="7DBEFF"/>
                </a:solidFill>
              </a:rPr>
              <a:t>[ст. 35];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в </a:t>
            </a:r>
            <a:r>
              <a:rPr lang="ru-RU" sz="2200" dirty="0">
                <a:solidFill>
                  <a:srgbClr val="7DBEFF"/>
                </a:solidFill>
              </a:rPr>
              <a:t>бумажном виде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почтовым отправлением либо в виде </a:t>
            </a:r>
            <a:r>
              <a:rPr lang="ru-RU" sz="2200" dirty="0">
                <a:solidFill>
                  <a:srgbClr val="7DBEFF"/>
                </a:solidFill>
              </a:rPr>
              <a:t>электронного документа [ст. 36];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содержит </a:t>
            </a:r>
            <a:r>
              <a:rPr lang="ru-RU" sz="2200" dirty="0">
                <a:solidFill>
                  <a:srgbClr val="7DBEFF"/>
                </a:solidFill>
              </a:rPr>
              <a:t>наименование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 ИП, ЮЛ </a:t>
            </a:r>
            <a:r>
              <a:rPr lang="ru-RU" sz="2200" dirty="0">
                <a:solidFill>
                  <a:srgbClr val="7DBEFF"/>
                </a:solidFill>
              </a:rPr>
              <a:t>[ст. 36];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содержит </a:t>
            </a:r>
            <a:r>
              <a:rPr lang="ru-RU" sz="2200" dirty="0">
                <a:solidFill>
                  <a:srgbClr val="7DBEFF"/>
                </a:solidFill>
              </a:rPr>
              <a:t>ИНН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 ИП, ЮЛ </a:t>
            </a:r>
            <a:r>
              <a:rPr lang="ru-RU" sz="2200" dirty="0">
                <a:solidFill>
                  <a:srgbClr val="7DBEFF"/>
                </a:solidFill>
              </a:rPr>
              <a:t>[ст. 36];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содержит </a:t>
            </a:r>
            <a:r>
              <a:rPr lang="ru-RU" sz="2200" dirty="0">
                <a:solidFill>
                  <a:srgbClr val="7DBEFF"/>
                </a:solidFill>
              </a:rPr>
              <a:t>дату и номер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оспариваемого Предостережения </a:t>
            </a:r>
            <a:r>
              <a:rPr lang="ru-RU" sz="2200" dirty="0">
                <a:solidFill>
                  <a:srgbClr val="7DBEFF"/>
                </a:solidFill>
              </a:rPr>
              <a:t>[ст. 36];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обоснование позиции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в отношении сведений, указанных в предостережении  </a:t>
            </a:r>
            <a:r>
              <a:rPr lang="ru-RU" sz="2200" dirty="0">
                <a:solidFill>
                  <a:srgbClr val="7DBEFF"/>
                </a:solidFill>
              </a:rPr>
              <a:t>[ст. 36].</a:t>
            </a:r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8685951" y="3168455"/>
            <a:ext cx="975244" cy="758435"/>
          </a:xfrm>
          <a:prstGeom prst="triangl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7966986" y="3287362"/>
            <a:ext cx="1035651" cy="799592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9201356" y="3403336"/>
            <a:ext cx="975244" cy="758435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9834893" y="3083990"/>
            <a:ext cx="975244" cy="758435"/>
          </a:xfrm>
          <a:prstGeom prst="triangl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10398126" y="3287362"/>
            <a:ext cx="975244" cy="758435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30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13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50319" y="379417"/>
            <a:ext cx="8078900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44431" y="473656"/>
            <a:ext cx="7890675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возражения на Предостережение [ППРФ № 1047]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424666" y="499060"/>
            <a:ext cx="8099325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50319" y="2166300"/>
            <a:ext cx="888391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рассмотрение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 надзорным органом </a:t>
            </a:r>
            <a:r>
              <a:rPr lang="ru-RU" sz="2200" dirty="0">
                <a:solidFill>
                  <a:srgbClr val="7DBEFF"/>
                </a:solidFill>
              </a:rPr>
              <a:t>в течение 10 рабочих дней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со дня регистрации </a:t>
            </a:r>
            <a:r>
              <a:rPr lang="ru-RU" sz="2200" dirty="0">
                <a:solidFill>
                  <a:srgbClr val="7DBEFF"/>
                </a:solidFill>
              </a:rPr>
              <a:t>[ст. 37];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решения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 по результатам рассмотрения возражения </a:t>
            </a:r>
            <a:r>
              <a:rPr lang="ru-RU" sz="2200" dirty="0">
                <a:solidFill>
                  <a:srgbClr val="7DBEFF"/>
                </a:solidFill>
              </a:rPr>
              <a:t>[ст. 38]: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50319" y="4484807"/>
            <a:ext cx="88338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направление решения </a:t>
            </a:r>
            <a:r>
              <a:rPr lang="ru-RU" sz="2200" dirty="0">
                <a:solidFill>
                  <a:prstClr val="white">
                    <a:lumMod val="75000"/>
                  </a:prstClr>
                </a:solidFill>
              </a:rPr>
              <a:t>ИП, ЮЛ, подавшему возражение, в течение одного рабочего дня со дня его принятия [ст. 39].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23220" y="3428634"/>
            <a:ext cx="685113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7DBEFF"/>
                </a:solidFill>
              </a:rPr>
              <a:t>оставляет</a:t>
            </a:r>
            <a:r>
              <a:rPr lang="ru-RU" sz="2200" dirty="0">
                <a:solidFill>
                  <a:prstClr val="white">
                    <a:lumMod val="75000"/>
                  </a:prstClr>
                </a:solidFill>
              </a:rPr>
              <a:t> возражение </a:t>
            </a:r>
            <a:r>
              <a:rPr lang="ru-RU" sz="2200" dirty="0">
                <a:solidFill>
                  <a:srgbClr val="7DBEFF"/>
                </a:solidFill>
              </a:rPr>
              <a:t>без удовлетворения</a:t>
            </a:r>
            <a:r>
              <a:rPr lang="ru-RU" sz="2200" dirty="0">
                <a:solidFill>
                  <a:prstClr val="white">
                    <a:lumMod val="75000"/>
                  </a:prstClr>
                </a:solidFill>
              </a:rPr>
              <a:t>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7DBEFF"/>
                </a:solidFill>
              </a:rPr>
              <a:t>отменяет</a:t>
            </a:r>
            <a:r>
              <a:rPr lang="ru-RU" sz="2200" dirty="0">
                <a:solidFill>
                  <a:prstClr val="white">
                    <a:lumMod val="75000"/>
                  </a:prstClr>
                </a:solidFill>
              </a:rPr>
              <a:t> предостережение </a:t>
            </a:r>
            <a:r>
              <a:rPr lang="ru-RU" sz="2200" dirty="0">
                <a:solidFill>
                  <a:srgbClr val="7DBEFF"/>
                </a:solidFill>
              </a:rPr>
              <a:t>полностью</a:t>
            </a:r>
            <a:r>
              <a:rPr lang="ru-RU" sz="2200" dirty="0">
                <a:solidFill>
                  <a:prstClr val="white">
                    <a:lumMod val="75000"/>
                  </a:prstClr>
                </a:solidFill>
              </a:rPr>
              <a:t>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7DBEFF"/>
                </a:solidFill>
              </a:rPr>
              <a:t>отменяет</a:t>
            </a:r>
            <a:r>
              <a:rPr lang="ru-RU" sz="2200" dirty="0">
                <a:solidFill>
                  <a:prstClr val="white">
                    <a:lumMod val="75000"/>
                  </a:prstClr>
                </a:solidFill>
              </a:rPr>
              <a:t> предостережение </a:t>
            </a:r>
            <a:r>
              <a:rPr lang="ru-RU" sz="2200" dirty="0">
                <a:solidFill>
                  <a:srgbClr val="7DBEFF"/>
                </a:solidFill>
              </a:rPr>
              <a:t>частично</a:t>
            </a:r>
            <a:r>
              <a:rPr lang="ru-RU" sz="2200" dirty="0">
                <a:solidFill>
                  <a:prstClr val="white">
                    <a:lumMod val="75000"/>
                  </a:prstClr>
                </a:solidFill>
              </a:rPr>
              <a:t>.</a:t>
            </a:r>
          </a:p>
        </p:txBody>
      </p:sp>
      <p:sp>
        <p:nvSpPr>
          <p:cNvPr id="10" name="Блок-схема: сопоставление 9"/>
          <p:cNvSpPr/>
          <p:nvPr/>
        </p:nvSpPr>
        <p:spPr>
          <a:xfrm>
            <a:off x="798251" y="2084793"/>
            <a:ext cx="790833" cy="2706622"/>
          </a:xfrm>
          <a:prstGeom prst="flowChartCollat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Блок-схема: сопоставление 21"/>
          <p:cNvSpPr/>
          <p:nvPr/>
        </p:nvSpPr>
        <p:spPr>
          <a:xfrm>
            <a:off x="1228188" y="2546122"/>
            <a:ext cx="790833" cy="2706622"/>
          </a:xfrm>
          <a:prstGeom prst="flowChartCollat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Блок-схема: сопоставление 23"/>
          <p:cNvSpPr/>
          <p:nvPr/>
        </p:nvSpPr>
        <p:spPr>
          <a:xfrm>
            <a:off x="1668452" y="2331899"/>
            <a:ext cx="790833" cy="2706622"/>
          </a:xfrm>
          <a:prstGeom prst="flowChartCollat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348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14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50319" y="379417"/>
            <a:ext cx="6493681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44431" y="473656"/>
            <a:ext cx="6342389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направления Предостережения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927006" y="460885"/>
            <a:ext cx="6510098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1432" y="1964809"/>
            <a:ext cx="888391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получение сведений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о нарушении или признаков нарушений обязательных требований </a:t>
            </a:r>
            <a:r>
              <a:rPr lang="ru-RU" sz="2200" dirty="0">
                <a:solidFill>
                  <a:srgbClr val="7DBEFF"/>
                </a:solidFill>
              </a:rPr>
              <a:t>[ППРФ от 29.06.2021 №1047, ст. 33];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проверка в срок не более 30 дней условий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, удовлетворяющих направлению Предостережения </a:t>
            </a:r>
            <a:r>
              <a:rPr lang="ru-RU" sz="2200" dirty="0">
                <a:solidFill>
                  <a:srgbClr val="7DBEFF"/>
                </a:solidFill>
              </a:rPr>
              <a:t>[ППРФ от 10.02.2017 166, ст. 3];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создание паспорта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Предостережения в ЕРКНМ </a:t>
            </a:r>
            <a:r>
              <a:rPr lang="ru-RU" sz="2200" dirty="0">
                <a:solidFill>
                  <a:srgbClr val="7DBEFF"/>
                </a:solidFill>
              </a:rPr>
              <a:t>[ППРФ № 604, ст. 16, 18];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утверждение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 руководителем надзорного органа, его заместителем, уполномоченным лицом </a:t>
            </a:r>
            <a:r>
              <a:rPr lang="ru-RU" sz="2200" dirty="0">
                <a:solidFill>
                  <a:srgbClr val="7DBEFF"/>
                </a:solidFill>
              </a:rPr>
              <a:t>[ППРФ от 16.04.2021  № 604, ст. 16, 18];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7DBEFF"/>
                </a:solidFill>
              </a:rPr>
              <a:t>направление Предостережения </a:t>
            </a:r>
            <a:r>
              <a:rPr lang="ru-RU" sz="2200" dirty="0">
                <a:solidFill>
                  <a:schemeClr val="tx1">
                    <a:lumMod val="75000"/>
                  </a:schemeClr>
                </a:solidFill>
              </a:rPr>
              <a:t>ИП, ЮЛ </a:t>
            </a:r>
            <a:r>
              <a:rPr lang="ru-RU" sz="2200" dirty="0">
                <a:solidFill>
                  <a:srgbClr val="7DBEFF"/>
                </a:solidFill>
              </a:rPr>
              <a:t>[ППРФ от 29.06.2021 </a:t>
            </a:r>
            <a:br>
              <a:rPr lang="ru-RU" sz="2200" dirty="0">
                <a:solidFill>
                  <a:srgbClr val="7DBEFF"/>
                </a:solidFill>
              </a:rPr>
            </a:br>
            <a:r>
              <a:rPr lang="ru-RU" sz="2200" dirty="0">
                <a:solidFill>
                  <a:srgbClr val="7DBEFF"/>
                </a:solidFill>
              </a:rPr>
              <a:t>№ 1047, ст. 33].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Блок-схема: сопоставление 9"/>
          <p:cNvSpPr/>
          <p:nvPr/>
        </p:nvSpPr>
        <p:spPr>
          <a:xfrm>
            <a:off x="9768533" y="1947757"/>
            <a:ext cx="790833" cy="2706622"/>
          </a:xfrm>
          <a:prstGeom prst="flowChartCollat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Блок-схема: сопоставление 21"/>
          <p:cNvSpPr/>
          <p:nvPr/>
        </p:nvSpPr>
        <p:spPr>
          <a:xfrm>
            <a:off x="10253578" y="2319512"/>
            <a:ext cx="790833" cy="2706622"/>
          </a:xfrm>
          <a:prstGeom prst="flowChartCollat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Блок-схема: сопоставление 23"/>
          <p:cNvSpPr/>
          <p:nvPr/>
        </p:nvSpPr>
        <p:spPr>
          <a:xfrm>
            <a:off x="10772552" y="2789030"/>
            <a:ext cx="790833" cy="2706622"/>
          </a:xfrm>
          <a:prstGeom prst="flowChartCollat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42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Скругленный прямоугольник 59"/>
          <p:cNvSpPr/>
          <p:nvPr/>
        </p:nvSpPr>
        <p:spPr>
          <a:xfrm>
            <a:off x="3494987" y="1957754"/>
            <a:ext cx="4436768" cy="475607"/>
          </a:xfrm>
          <a:prstGeom prst="roundRect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8242341" y="2777075"/>
            <a:ext cx="3324967" cy="1020101"/>
          </a:xfrm>
          <a:prstGeom prst="roundRect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76055" y="4639881"/>
            <a:ext cx="4577041" cy="509515"/>
          </a:xfrm>
          <a:prstGeom prst="roundRect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3208" y="5416973"/>
            <a:ext cx="1525323" cy="365910"/>
          </a:xfrm>
          <a:prstGeom prst="round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418864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959217" y="6620201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1119714" y="200840"/>
            <a:ext cx="694421" cy="1287612"/>
            <a:chOff x="681360" y="200841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379131" y="547490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81360" y="664962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15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" name="Скругленный прямоугольник 1"/>
          <p:cNvSpPr/>
          <p:nvPr/>
        </p:nvSpPr>
        <p:spPr>
          <a:xfrm>
            <a:off x="295239" y="6066479"/>
            <a:ext cx="11607114" cy="428367"/>
          </a:xfrm>
          <a:prstGeom prst="round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6152" y="6129156"/>
            <a:ext cx="11607114" cy="428367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8113" y="6112885"/>
            <a:ext cx="1157802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ст. 34-39 ППРФ 1047) Возражение может быть подано в течение 7 р. д. со дня получения ЮЛ, ИП предостережения. Рассматривается МТУ в 10 р.д. со дня регистрации. Начальник (заместитель) принимает одно из решений: оставить возражение без удовлетворения; отменить предостережение полностью или частично</a:t>
            </a:r>
          </a:p>
        </p:txBody>
      </p:sp>
      <p:sp>
        <p:nvSpPr>
          <p:cNvPr id="13" name="Блок-схема: магнитный диск 12"/>
          <p:cNvSpPr/>
          <p:nvPr/>
        </p:nvSpPr>
        <p:spPr>
          <a:xfrm>
            <a:off x="5213228" y="4547286"/>
            <a:ext cx="1771135" cy="1456515"/>
          </a:xfrm>
          <a:prstGeom prst="flowChartMagneticDisk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612628" y="5268148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ЕРКНМ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8425" y="5505726"/>
            <a:ext cx="1525323" cy="365910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15325" y="5531365"/>
            <a:ext cx="8105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</a:t>
            </a:r>
          </a:p>
        </p:txBody>
      </p:sp>
      <p:sp>
        <p:nvSpPr>
          <p:cNvPr id="26" name="Двойная стрелка влево/вправо 25"/>
          <p:cNvSpPr/>
          <p:nvPr/>
        </p:nvSpPr>
        <p:spPr>
          <a:xfrm>
            <a:off x="2128663" y="5330826"/>
            <a:ext cx="2924433" cy="613041"/>
          </a:xfrm>
          <a:prstGeom prst="leftRightArrow">
            <a:avLst>
              <a:gd name="adj1" fmla="val 50000"/>
              <a:gd name="adj2" fmla="val 54031"/>
            </a:avLst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524853" y="5483457"/>
            <a:ext cx="21796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54C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принятия Решения</a:t>
            </a:r>
          </a:p>
        </p:txBody>
      </p:sp>
      <p:sp>
        <p:nvSpPr>
          <p:cNvPr id="31" name="Стрелка влево 30"/>
          <p:cNvSpPr/>
          <p:nvPr/>
        </p:nvSpPr>
        <p:spPr>
          <a:xfrm>
            <a:off x="7082261" y="5333687"/>
            <a:ext cx="3200290" cy="610080"/>
          </a:xfrm>
          <a:prstGeom prst="leftArrow">
            <a:avLst>
              <a:gd name="adj1" fmla="val 50000"/>
              <a:gd name="adj2" fmla="val 64853"/>
            </a:avLst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868574" y="5475106"/>
            <a:ext cx="21796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54C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принятия Решения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67312" y="4744995"/>
            <a:ext cx="4577041" cy="509515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67311" y="4744928"/>
            <a:ext cx="45770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Предостережение не составляется, пронимаются иные меры (ВДП: ВВП, АД и пр.)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209893" y="4646061"/>
            <a:ext cx="4577041" cy="509515"/>
          </a:xfrm>
          <a:prstGeom prst="roundRect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101150" y="4751175"/>
            <a:ext cx="4577041" cy="509515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101149" y="4751108"/>
            <a:ext cx="45770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Предостережение составляется и направляется ЮЛ, ИП со сроком исполнения не менее 60 дней</a:t>
            </a:r>
          </a:p>
        </p:txBody>
      </p:sp>
      <p:sp>
        <p:nvSpPr>
          <p:cNvPr id="39" name="Стрелка вниз 38"/>
          <p:cNvSpPr/>
          <p:nvPr/>
        </p:nvSpPr>
        <p:spPr>
          <a:xfrm>
            <a:off x="10529653" y="5332748"/>
            <a:ext cx="601362" cy="672975"/>
          </a:xfrm>
          <a:prstGeom prst="downArrow">
            <a:avLst/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лево 39"/>
          <p:cNvSpPr/>
          <p:nvPr/>
        </p:nvSpPr>
        <p:spPr>
          <a:xfrm>
            <a:off x="2128663" y="3990617"/>
            <a:ext cx="6924721" cy="610080"/>
          </a:xfrm>
          <a:prstGeom prst="leftArrow">
            <a:avLst>
              <a:gd name="adj1" fmla="val 50000"/>
              <a:gd name="adj2" fmla="val 64853"/>
            </a:avLst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772974" y="4134395"/>
            <a:ext cx="2468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54C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нецелесообразности</a:t>
            </a:r>
          </a:p>
        </p:txBody>
      </p:sp>
      <p:sp>
        <p:nvSpPr>
          <p:cNvPr id="42" name="Стрелка вниз 41"/>
          <p:cNvSpPr/>
          <p:nvPr/>
        </p:nvSpPr>
        <p:spPr>
          <a:xfrm>
            <a:off x="9284227" y="3885412"/>
            <a:ext cx="601362" cy="672975"/>
          </a:xfrm>
          <a:prstGeom prst="downArrow">
            <a:avLst/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9864722" y="3866978"/>
            <a:ext cx="799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Почтой</a:t>
            </a:r>
          </a:p>
          <a:p>
            <a:pPr algn="ctr"/>
            <a:r>
              <a:rPr lang="ru-RU" sz="12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  <a:p>
            <a:pPr algn="ctr"/>
            <a:r>
              <a:rPr lang="en-US" sz="12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endParaRPr lang="ru-RU" sz="12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328454" y="3076225"/>
            <a:ext cx="3176686" cy="662955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8322946" y="3076225"/>
            <a:ext cx="3163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Решение о целесообразности составления и объявления предостережения ЮЛ. ИП (ст. 33 ППРФ 1047)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387427" y="2775144"/>
            <a:ext cx="31177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МТУ РТН по ДФО (заместитель)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3295136" y="2756726"/>
            <a:ext cx="4802806" cy="1301353"/>
          </a:xfrm>
          <a:prstGeom prst="roundRect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365430" y="3550508"/>
            <a:ext cx="4662217" cy="448511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399367" y="3543487"/>
            <a:ext cx="4532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привело к созданию ЧС или создало непосредственную угрозу создания ЧС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365430" y="3032298"/>
            <a:ext cx="4662217" cy="448511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386492" y="3042638"/>
            <a:ext cx="4938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причинило вред гражданам животным, растениям, среде, памятникам безопасности государства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4176559" y="2727701"/>
            <a:ext cx="30585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содержат информацию, что</a:t>
            </a:r>
          </a:p>
        </p:txBody>
      </p:sp>
      <p:sp>
        <p:nvSpPr>
          <p:cNvPr id="54" name="Стрелка вниз 53"/>
          <p:cNvSpPr/>
          <p:nvPr/>
        </p:nvSpPr>
        <p:spPr>
          <a:xfrm>
            <a:off x="1027943" y="3306284"/>
            <a:ext cx="733607" cy="1309386"/>
          </a:xfrm>
          <a:prstGeom prst="downArrow">
            <a:avLst>
              <a:gd name="adj1" fmla="val 50000"/>
              <a:gd name="adj2" fmla="val 57209"/>
            </a:avLst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лево 54"/>
          <p:cNvSpPr/>
          <p:nvPr/>
        </p:nvSpPr>
        <p:spPr>
          <a:xfrm>
            <a:off x="1631092" y="3276457"/>
            <a:ext cx="1588674" cy="720951"/>
          </a:xfrm>
          <a:prstGeom prst="leftArrow">
            <a:avLst/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>
            <a:off x="9264483" y="2440531"/>
            <a:ext cx="601362" cy="322804"/>
          </a:xfrm>
          <a:prstGeom prst="downArrow">
            <a:avLst/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низ 56"/>
          <p:cNvSpPr/>
          <p:nvPr/>
        </p:nvSpPr>
        <p:spPr>
          <a:xfrm>
            <a:off x="5427713" y="2537407"/>
            <a:ext cx="601362" cy="226279"/>
          </a:xfrm>
          <a:prstGeom prst="downArrow">
            <a:avLst/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3405537" y="2041914"/>
            <a:ext cx="4436768" cy="475607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3519083" y="2055856"/>
            <a:ext cx="42636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готовящихся нарушениях или о признаках нарушений обязательных требований</a:t>
            </a:r>
          </a:p>
        </p:txBody>
      </p:sp>
      <p:sp>
        <p:nvSpPr>
          <p:cNvPr id="62" name="Стрелка вниз 61"/>
          <p:cNvSpPr/>
          <p:nvPr/>
        </p:nvSpPr>
        <p:spPr>
          <a:xfrm flipV="1">
            <a:off x="5426258" y="1780716"/>
            <a:ext cx="601362" cy="226279"/>
          </a:xfrm>
          <a:prstGeom prst="downArrow">
            <a:avLst/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трелка вниз 62"/>
          <p:cNvSpPr/>
          <p:nvPr/>
        </p:nvSpPr>
        <p:spPr>
          <a:xfrm rot="5400000">
            <a:off x="2934943" y="2193702"/>
            <a:ext cx="601362" cy="226279"/>
          </a:xfrm>
          <a:prstGeom prst="downArrow">
            <a:avLst/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низ 63"/>
          <p:cNvSpPr/>
          <p:nvPr/>
        </p:nvSpPr>
        <p:spPr>
          <a:xfrm rot="5400000" flipV="1">
            <a:off x="7840106" y="2120098"/>
            <a:ext cx="601362" cy="226279"/>
          </a:xfrm>
          <a:prstGeom prst="downArrow">
            <a:avLst/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367312" y="2123584"/>
            <a:ext cx="2647202" cy="1070863"/>
          </a:xfrm>
          <a:prstGeom prst="roundRect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488207" y="2825589"/>
            <a:ext cx="2412271" cy="301536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488207" y="2442586"/>
            <a:ext cx="2412271" cy="301536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679709" y="2138219"/>
            <a:ext cx="20848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получены при: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709585" y="2443476"/>
            <a:ext cx="19695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Взаимодействии с ЮЛ, ИП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1027943" y="2834442"/>
            <a:ext cx="14044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Расследовании АС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8374266" y="363329"/>
            <a:ext cx="2682816" cy="2077202"/>
          </a:xfrm>
          <a:prstGeom prst="roundRect">
            <a:avLst>
              <a:gd name="adj" fmla="val 7711"/>
            </a:avLst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8411896" y="1478792"/>
            <a:ext cx="2585736" cy="917244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8422806" y="620712"/>
            <a:ext cx="2585736" cy="811774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8293913" y="1488451"/>
            <a:ext cx="274113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пишет в срок не позднее 30 дней начальнику Управления (заместителю) служебную записку и (при положительном решении) проект предостережения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8374265" y="635013"/>
            <a:ext cx="266953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не позднее 30 дней после получения сведений, убеждается, что ЮЛ, ИП ранее не привлекались к ответственности за данное нарушение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8954856" y="338132"/>
            <a:ext cx="15216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 ОНМ: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380448" y="403868"/>
            <a:ext cx="2634066" cy="1333014"/>
          </a:xfrm>
          <a:prstGeom prst="roundRect">
            <a:avLst>
              <a:gd name="adj" fmla="val 18624"/>
            </a:avLst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508694" y="1384614"/>
            <a:ext cx="2380469" cy="301536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08694" y="1042005"/>
            <a:ext cx="2380469" cy="301536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502235" y="695105"/>
            <a:ext cx="2380469" cy="301536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31639" y="1395657"/>
            <a:ext cx="21970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массовой информации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66631" y="1035771"/>
            <a:ext cx="24420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местного самоуправления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1103887" y="711128"/>
            <a:ext cx="11732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власти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777210" y="352619"/>
            <a:ext cx="19686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получены от:</a:t>
            </a:r>
          </a:p>
        </p:txBody>
      </p:sp>
      <p:sp>
        <p:nvSpPr>
          <p:cNvPr id="85" name="Стрелка вниз 84"/>
          <p:cNvSpPr/>
          <p:nvPr/>
        </p:nvSpPr>
        <p:spPr>
          <a:xfrm>
            <a:off x="1421461" y="1819840"/>
            <a:ext cx="601362" cy="226279"/>
          </a:xfrm>
          <a:prstGeom prst="downArrow">
            <a:avLst/>
          </a:prstGeom>
          <a:gradFill flip="none" rotWithShape="1">
            <a:gsLst>
              <a:gs pos="0">
                <a:srgbClr val="7DBEFF">
                  <a:tint val="66000"/>
                  <a:satMod val="160000"/>
                </a:srgbClr>
              </a:gs>
              <a:gs pos="50000">
                <a:srgbClr val="7DBEFF">
                  <a:tint val="44500"/>
                  <a:satMod val="160000"/>
                </a:srgbClr>
              </a:gs>
              <a:gs pos="100000">
                <a:srgbClr val="7DBE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3267511" y="618916"/>
            <a:ext cx="4802806" cy="1140515"/>
          </a:xfrm>
          <a:prstGeom prst="roundRect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3337805" y="1383563"/>
            <a:ext cx="4662217" cy="316808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3345960" y="881605"/>
            <a:ext cx="4662217" cy="448511"/>
          </a:xfrm>
          <a:prstGeom prst="round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4585994" y="575349"/>
            <a:ext cx="20848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получены при: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3281115" y="900613"/>
            <a:ext cx="4827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рассмотрении обращений граждан (кроме ОГ с неподтвержденным авторством)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3485565" y="1383563"/>
            <a:ext cx="43830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мероприятиях МТУ ГМН. без взаимодействия с ЮЛ. ИП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3345960" y="197012"/>
            <a:ext cx="4893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Алгоритм направления Предостережения</a:t>
            </a:r>
          </a:p>
        </p:txBody>
      </p:sp>
    </p:spTree>
    <p:extLst>
      <p:ext uri="{BB962C8B-B14F-4D97-AF65-F5344CB8AC3E}">
        <p14:creationId xmlns:p14="http://schemas.microsoft.com/office/powerpoint/2010/main" val="3977716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16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50319" y="379417"/>
            <a:ext cx="7277753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44431" y="473656"/>
            <a:ext cx="7355158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нормативно-правовых актов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927006" y="460885"/>
            <a:ext cx="7296152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63092" y="1857376"/>
            <a:ext cx="1075648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>
                <a:solidFill>
                  <a:srgbClr val="7DBEFF"/>
                </a:solidFill>
              </a:rPr>
              <a:t>Федеральный закон 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«О государственном контроле (надзоре) и муниципальном контроле в Российской Федерации» </a:t>
            </a:r>
            <a:r>
              <a:rPr lang="ru-RU" dirty="0">
                <a:solidFill>
                  <a:srgbClr val="7DBEFF"/>
                </a:solidFill>
              </a:rPr>
              <a:t>от 31.07.2020 № 248-ФЗ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AutoNum type="arabicPeriod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AutoNum type="arabicPeriod" startAt="2"/>
            </a:pPr>
            <a:r>
              <a:rPr lang="ru-RU" dirty="0">
                <a:solidFill>
                  <a:srgbClr val="7DBEFF"/>
                </a:solidFill>
              </a:rPr>
              <a:t>Постановление Правительства РФ от 29.06.2021 г. № 1047 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«Об утверждении Положения о федеральном государственном контроле (надзоре) в области торгового мореплавания и внутреннего водного транспорта и изменений, которые вносятся в положение о федеральном государственном транспортном надзоре».</a:t>
            </a:r>
          </a:p>
          <a:p>
            <a:pPr marL="342900" indent="-342900" algn="just">
              <a:buAutoNum type="arabicPeriod" startAt="2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AutoNum type="arabicPeriod" startAt="3"/>
            </a:pPr>
            <a:r>
              <a:rPr lang="ru-RU" dirty="0">
                <a:solidFill>
                  <a:srgbClr val="7DBEFF"/>
                </a:solidFill>
              </a:rPr>
              <a:t>Постановление Правительства РФ от 10.02.2017 № 166 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«Об утверждении Правил составления и направления предостережения о недопустимости нарушения обязательных требований, подачи юридическим лицом, индивидуальным предпринимателем возражений на такое предостережение и их рассмотрения, уведомления об исполнении такого предостережения»</a:t>
            </a:r>
          </a:p>
          <a:p>
            <a:pPr marL="342900" indent="-342900" algn="just">
              <a:buAutoNum type="arabicPeriod" startAt="3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AutoNum type="arabicPeriod" startAt="4"/>
            </a:pPr>
            <a:r>
              <a:rPr lang="ru-RU" dirty="0">
                <a:solidFill>
                  <a:srgbClr val="7DBEFF"/>
                </a:solidFill>
              </a:rPr>
              <a:t>Постановление Правительства РФ Постановление Правительства РФ от 16.04.2021 № 604  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«Об утверждении правил формирования и ведения единого реестра контрольных (надзорных) мероприятий и о внесении изменения в Постановление Правительства Российской Федерации от 28 апреля 2015 г. № 415».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83479" y="593567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200" b="1" i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Выполнено по заказу МТУ РОСТРАНСНАДЗОРА по ДФО</a:t>
            </a:r>
          </a:p>
          <a:p>
            <a:pPr algn="r"/>
            <a:r>
              <a:rPr lang="ru-RU" sz="1200" b="1" i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студенткой ВГУЭС Гомзякова Е. М. 2022</a:t>
            </a:r>
          </a:p>
        </p:txBody>
      </p:sp>
    </p:spTree>
    <p:extLst>
      <p:ext uri="{BB962C8B-B14F-4D97-AF65-F5344CB8AC3E}">
        <p14:creationId xmlns:p14="http://schemas.microsoft.com/office/powerpoint/2010/main" val="347033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араллелограмм 27"/>
          <p:cNvSpPr/>
          <p:nvPr/>
        </p:nvSpPr>
        <p:spPr>
          <a:xfrm>
            <a:off x="4779260" y="3938037"/>
            <a:ext cx="2166551" cy="403654"/>
          </a:xfrm>
          <a:prstGeom prst="parallelogram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941909" y="2031291"/>
            <a:ext cx="103137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Предостережение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первоначальная мера контроля соблюдения законодательства, выраженная в форме акта государственного надзора, направленного на предупреждение нарушения закона и на профилактику правонарушений.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12454" y="541208"/>
            <a:ext cx="6635108" cy="99891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70499" y="661519"/>
            <a:ext cx="4463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Предостережение</a:t>
            </a:r>
            <a:endParaRPr lang="ru-RU" sz="20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884285" y="660214"/>
            <a:ext cx="6676140" cy="1023475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93912" y="5172949"/>
            <a:ext cx="115769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основания Предостережения</a:t>
            </a:r>
          </a:p>
          <a:p>
            <a:pPr algn="ctr"/>
            <a:endParaRPr lang="ru-RU" sz="800" b="1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49 ФЗ-248; ст. 21, 33-39 ППРФ от 29.06.2021 № 1047; ППРФ от 10.02.2017 № 166</a:t>
            </a:r>
          </a:p>
        </p:txBody>
      </p:sp>
      <p:sp>
        <p:nvSpPr>
          <p:cNvPr id="20" name="Параллелограмм 19"/>
          <p:cNvSpPr/>
          <p:nvPr/>
        </p:nvSpPr>
        <p:spPr>
          <a:xfrm>
            <a:off x="8457932" y="3787950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8683355" y="3914462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араллелограмм 23"/>
          <p:cNvSpPr/>
          <p:nvPr/>
        </p:nvSpPr>
        <p:spPr>
          <a:xfrm>
            <a:off x="8922470" y="4057425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араллелограмм 24"/>
          <p:cNvSpPr/>
          <p:nvPr/>
        </p:nvSpPr>
        <p:spPr>
          <a:xfrm>
            <a:off x="623659" y="4116289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араллелограмм 25"/>
          <p:cNvSpPr/>
          <p:nvPr/>
        </p:nvSpPr>
        <p:spPr>
          <a:xfrm>
            <a:off x="849082" y="4242801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араллелограмм 26"/>
          <p:cNvSpPr/>
          <p:nvPr/>
        </p:nvSpPr>
        <p:spPr>
          <a:xfrm>
            <a:off x="1088197" y="4385764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араллелограмм 28"/>
          <p:cNvSpPr/>
          <p:nvPr/>
        </p:nvSpPr>
        <p:spPr>
          <a:xfrm>
            <a:off x="3863457" y="4056216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5742978" y="3817336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08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265568" y="2131136"/>
            <a:ext cx="9832974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у надзорного органа сведений о готовящихся нарушениях обязательных требований или признаках нарушений обязательных требований, и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</a:t>
            </a:r>
            <a:b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29.06.2021 № 1047, ст. 33];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7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отсутствия подтвержденных данных о том, что нарушение обязательных требований причинило вред (ущерб) охраняемым законом ценностям, либо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29.06.2021 № 1047, ст. 33];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7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создало угрозу причинения вреда (ущерба) охраняемым законом ценностям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29.06.2021 № 1047, ст. 33]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7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у надзорного органа сведений о непосредственных нарушениях обязательных требований, если указанные сведения не соответствуют утвержденным индикаторам риска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[Федеральный закон от 31.07.2020  № 248-ФЗ, ст. 49]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19064" y="461903"/>
            <a:ext cx="7334719" cy="1146652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625730" y="599389"/>
            <a:ext cx="7217833" cy="998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составления и направления Предостережения 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446649" y="601054"/>
            <a:ext cx="7380077" cy="1174847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79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237395" y="2682286"/>
            <a:ext cx="818024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сведения </a:t>
            </a:r>
            <a:r>
              <a:rPr lang="ru-RU" sz="28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получены при взаимодействии </a:t>
            </a:r>
            <a:r>
              <a:rPr lang="ru-RU" sz="2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ИП, ЮЛ;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9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расследовании </a:t>
            </a:r>
            <a:r>
              <a:rPr lang="ru-RU" sz="28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аварийных случаев</a:t>
            </a:r>
            <a:r>
              <a:rPr lang="ru-RU" sz="2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9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ИП, ЮЛ </a:t>
            </a:r>
            <a:r>
              <a:rPr lang="ru-RU" sz="28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наказано за данное нарушение</a:t>
            </a:r>
            <a:r>
              <a:rPr lang="ru-RU" sz="2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64139" y="456218"/>
            <a:ext cx="7334719" cy="1146652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70805" y="593704"/>
            <a:ext cx="7217833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2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при которых Предостережение объявляться не может</a:t>
            </a:r>
            <a:endParaRPr lang="ru-RU" sz="14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591724" y="595369"/>
            <a:ext cx="7380077" cy="1174847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Блок-схема: решение 21"/>
          <p:cNvSpPr/>
          <p:nvPr/>
        </p:nvSpPr>
        <p:spPr>
          <a:xfrm>
            <a:off x="1337986" y="2390631"/>
            <a:ext cx="1637878" cy="2374746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решение 19"/>
          <p:cNvSpPr/>
          <p:nvPr/>
        </p:nvSpPr>
        <p:spPr>
          <a:xfrm>
            <a:off x="908816" y="2400421"/>
            <a:ext cx="1637878" cy="2374746"/>
          </a:xfrm>
          <a:prstGeom prst="flowChartDecision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решение 22"/>
          <p:cNvSpPr/>
          <p:nvPr/>
        </p:nvSpPr>
        <p:spPr>
          <a:xfrm>
            <a:off x="382957" y="2410211"/>
            <a:ext cx="1637878" cy="2374746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80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848673" y="2583651"/>
            <a:ext cx="951840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самоуправления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массовой информации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граждан 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(кроме ОГ с неподтвержденным авторством);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содержащиеся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информационных ресурсах;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без взаимодействия 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ИП, ЮЛ.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64139" y="456218"/>
            <a:ext cx="7334719" cy="1146652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998958" y="620786"/>
            <a:ext cx="7217833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40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сведений для Предостережения</a:t>
            </a:r>
            <a:endParaRPr lang="ru-RU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954648" y="593704"/>
            <a:ext cx="7380077" cy="1174847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Блок-схема: решение 21"/>
          <p:cNvSpPr/>
          <p:nvPr/>
        </p:nvSpPr>
        <p:spPr>
          <a:xfrm rot="16200000">
            <a:off x="8793229" y="1748984"/>
            <a:ext cx="1637878" cy="2374746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решение 19"/>
          <p:cNvSpPr/>
          <p:nvPr/>
        </p:nvSpPr>
        <p:spPr>
          <a:xfrm rot="16200000">
            <a:off x="8364059" y="1758774"/>
            <a:ext cx="1637878" cy="2374746"/>
          </a:xfrm>
          <a:prstGeom prst="flowChartDecision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решение 22"/>
          <p:cNvSpPr/>
          <p:nvPr/>
        </p:nvSpPr>
        <p:spPr>
          <a:xfrm rot="16200000">
            <a:off x="7838200" y="1768564"/>
            <a:ext cx="1637878" cy="2374746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08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47423" y="2343135"/>
            <a:ext cx="754471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причинило вред 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гражданам, животным, растениям, среде, памятникам, безопасности государства;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привело к созданию чрезвычайной ситуации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(ЧС);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создало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непосредственную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угрозу создания ЧС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64139" y="456218"/>
            <a:ext cx="7334719" cy="1146652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998958" y="620786"/>
            <a:ext cx="7217833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на основании которых Предостережение не выдается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954648" y="593704"/>
            <a:ext cx="7380077" cy="1174847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авильный пятиугольник 1"/>
          <p:cNvSpPr/>
          <p:nvPr/>
        </p:nvSpPr>
        <p:spPr>
          <a:xfrm>
            <a:off x="1780949" y="2160918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авильный пятиугольник 20"/>
          <p:cNvSpPr/>
          <p:nvPr/>
        </p:nvSpPr>
        <p:spPr>
          <a:xfrm>
            <a:off x="484515" y="3295946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авильный пятиугольник 23"/>
          <p:cNvSpPr/>
          <p:nvPr/>
        </p:nvSpPr>
        <p:spPr>
          <a:xfrm>
            <a:off x="2112929" y="3839514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авильный пятиугольник 24"/>
          <p:cNvSpPr/>
          <p:nvPr/>
        </p:nvSpPr>
        <p:spPr>
          <a:xfrm>
            <a:off x="1422468" y="3043607"/>
            <a:ext cx="1622854" cy="1499287"/>
          </a:xfrm>
          <a:prstGeom prst="pentagon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342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02079" y="1791731"/>
            <a:ext cx="115524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 Предостережения в Едином реестре контрольных (надзорных) мероприятий (ЕРКНМ)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16.04.2021 № 604 п. «а» ст. 5]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QR-код профилактического мероприятия, сформированный ЕРКНМ, обеспечивающий переход на страницу реестра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16.04.2021 № 604 п. ст. 21]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органа государственного надзора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10.02.2017 № 166, ст. 4; приказ МЭР России от 31.03.2021 №</a:t>
            </a:r>
            <a:r>
              <a:rPr lang="en-US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151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приложение 15];</a:t>
            </a:r>
          </a:p>
          <a:p>
            <a:pPr algn="just"/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и номер предостережения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10.02.2017 № 166, ст. 4; приказ МЭР России от 31.03.2021 № 151, приложение 15];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ЮЛ, ИП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10.02.2017 № 166, ст. 4; приказ МЭР России от 31.03.2021 № 151, приложение 15].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действиях (бездействии)  ОЛ, ИП, которые могут привести к нарушению обязательных требований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10.02.2017 № 166, ст. 4; приказ МЭР России от 31.03.2021 № 151, </a:t>
            </a:r>
            <a:b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15];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64139" y="456218"/>
            <a:ext cx="7334719" cy="90879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64139" y="600681"/>
            <a:ext cx="7217833" cy="549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40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Предостережения</a:t>
            </a:r>
            <a:endParaRPr lang="ru-RU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516625" y="271882"/>
            <a:ext cx="7380077" cy="931139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20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авильный пятиугольник 22"/>
          <p:cNvSpPr/>
          <p:nvPr/>
        </p:nvSpPr>
        <p:spPr>
          <a:xfrm>
            <a:off x="1256302" y="3337122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8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2812041" y="1870570"/>
            <a:ext cx="89282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ЮЛ, ИП принять меры по обеспечению соблюдения обязательных требований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16.04.2021 № 166, ст. 4; приказ МЭР России от 31.03.2021 № 151, приложение 15];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положение о виде контроля, которым установлен порядок подачи и рассмотрения возражения в отношении предостережения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[приказ МЭР России от 31.03.2021 № 151, приложение 15];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официального сайта в информационно-телекоммуникационной сети «Интернет», позволяющий пройти самообследование соблюдения обязательных требований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[приказ МЭР России от 31.03.2021 № 151, приложение 15].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64139" y="456218"/>
            <a:ext cx="7334719" cy="90879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64139" y="600681"/>
            <a:ext cx="7217833" cy="549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40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Предостережения</a:t>
            </a:r>
            <a:endParaRPr lang="ru-RU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516625" y="271882"/>
            <a:ext cx="7380077" cy="931139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63422" y="5245970"/>
            <a:ext cx="98287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Внимание: Предостережение не может содержать требования о предоставлении ЮЛ, ИП сведений и документов! </a:t>
            </a: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[ППРФ от 16.04.2021 № 166, ст. 5]</a:t>
            </a:r>
          </a:p>
        </p:txBody>
      </p:sp>
      <p:sp>
        <p:nvSpPr>
          <p:cNvPr id="20" name="Правильный пятиугольник 19"/>
          <p:cNvSpPr/>
          <p:nvPr/>
        </p:nvSpPr>
        <p:spPr>
          <a:xfrm>
            <a:off x="278759" y="2897386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авильный пятиугольник 20"/>
          <p:cNvSpPr/>
          <p:nvPr/>
        </p:nvSpPr>
        <p:spPr>
          <a:xfrm>
            <a:off x="890995" y="1958084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авильный пятиугольник 21"/>
          <p:cNvSpPr/>
          <p:nvPr/>
        </p:nvSpPr>
        <p:spPr>
          <a:xfrm>
            <a:off x="1105334" y="2619897"/>
            <a:ext cx="1622854" cy="1499287"/>
          </a:xfrm>
          <a:prstGeom prst="pentagon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990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9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507459" y="366099"/>
            <a:ext cx="8078900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73069" y="485742"/>
            <a:ext cx="7890675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имеет право объявлять Предостережение [ППРФ № 166, ст. 2]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736996" y="500804"/>
            <a:ext cx="8099325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6162" y="2390631"/>
            <a:ext cx="619931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7DBEFF"/>
                </a:solidFill>
              </a:rPr>
              <a:t>руководитель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</a:rPr>
              <a:t> органа государственного надзора;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7DBEFF"/>
                </a:solidFill>
              </a:rPr>
              <a:t>заместитель руководителя 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</a:rPr>
              <a:t>органа государственного надзора;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7DBEFF"/>
                </a:solidFill>
              </a:rPr>
              <a:t>лицо, уполномоченное 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</a:rPr>
              <a:t>приказом надзорного органа</a:t>
            </a:r>
            <a:r>
              <a:rPr lang="ru-RU" dirty="0"/>
              <a:t>.</a:t>
            </a:r>
          </a:p>
        </p:txBody>
      </p:sp>
      <p:sp>
        <p:nvSpPr>
          <p:cNvPr id="40" name="Прямоугольный треугольник 39"/>
          <p:cNvSpPr/>
          <p:nvPr/>
        </p:nvSpPr>
        <p:spPr>
          <a:xfrm rot="-2100000">
            <a:off x="8617559" y="1497269"/>
            <a:ext cx="2341763" cy="1796531"/>
          </a:xfrm>
          <a:prstGeom prst="rt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/>
        </p:nvSpPr>
        <p:spPr>
          <a:xfrm rot="-2100000">
            <a:off x="8839250" y="2605359"/>
            <a:ext cx="2341763" cy="1796531"/>
          </a:xfrm>
          <a:prstGeom prst="rt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ый треугольник 38"/>
          <p:cNvSpPr/>
          <p:nvPr/>
        </p:nvSpPr>
        <p:spPr>
          <a:xfrm rot="-2100000">
            <a:off x="7981374" y="2211998"/>
            <a:ext cx="2341763" cy="1796531"/>
          </a:xfrm>
          <a:prstGeom prst="rt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40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ланец">
  <a:themeElements>
    <a:clrScheme name="Сланец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826F61"/>
      </a:accent1>
      <a:accent2>
        <a:srgbClr val="A19C7F"/>
      </a:accent2>
      <a:accent3>
        <a:srgbClr val="9AA489"/>
      </a:accent3>
      <a:accent4>
        <a:srgbClr val="7C938B"/>
      </a:accent4>
      <a:accent5>
        <a:srgbClr val="7C7D92"/>
      </a:accent5>
      <a:accent6>
        <a:srgbClr val="897376"/>
      </a:accent6>
      <a:hlink>
        <a:srgbClr val="D29B73"/>
      </a:hlink>
      <a:folHlink>
        <a:srgbClr val="F4C5A4"/>
      </a:folHlink>
    </a:clrScheme>
    <a:fontScheme name="Сланец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анец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FF747C5C-A8E8-4833-9E55-3D08FE4E48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Сланец</Template>
  <TotalTime>338</TotalTime>
  <Words>1707</Words>
  <Application>Microsoft Office PowerPoint</Application>
  <PresentationFormat>Широкоэкранный</PresentationFormat>
  <Paragraphs>185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 Light</vt:lpstr>
      <vt:lpstr>Calisto MT</vt:lpstr>
      <vt:lpstr>Cambria</vt:lpstr>
      <vt:lpstr>Times New Roman</vt:lpstr>
      <vt:lpstr>Wingdings</vt:lpstr>
      <vt:lpstr>Wingdings 2</vt:lpstr>
      <vt:lpstr>Сланец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</dc:creator>
  <cp:lastModifiedBy>Федина Виктория Евгеньевна</cp:lastModifiedBy>
  <cp:revision>42</cp:revision>
  <dcterms:created xsi:type="dcterms:W3CDTF">2022-05-02T06:57:31Z</dcterms:created>
  <dcterms:modified xsi:type="dcterms:W3CDTF">2022-05-04T03:13:51Z</dcterms:modified>
</cp:coreProperties>
</file>